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8"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F08B33-BEE5-4505-88A3-F80EAD62ADE7}"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98C91FDC-B407-40C7-835A-A73B8C193F12}">
      <dgm:prSet phldrT="[Text]" custT="1"/>
      <dgm:spPr/>
      <dgm:t>
        <a:bodyPr/>
        <a:lstStyle/>
        <a:p>
          <a:r>
            <a:rPr lang="en-US" sz="2000" dirty="0"/>
            <a:t>RPT systems </a:t>
          </a:r>
        </a:p>
      </dgm:t>
    </dgm:pt>
    <dgm:pt modelId="{484EDBDA-9B35-4109-8909-6FE565409ACE}" type="parTrans" cxnId="{122C76E6-925E-41F0-88F9-EEC4F6351DCB}">
      <dgm:prSet/>
      <dgm:spPr/>
      <dgm:t>
        <a:bodyPr/>
        <a:lstStyle/>
        <a:p>
          <a:endParaRPr lang="en-US"/>
        </a:p>
      </dgm:t>
    </dgm:pt>
    <dgm:pt modelId="{F9C45817-B413-4D2D-8DEA-B7B063D6F4BE}" type="sibTrans" cxnId="{122C76E6-925E-41F0-88F9-EEC4F6351DCB}">
      <dgm:prSet/>
      <dgm:spPr/>
      <dgm:t>
        <a:bodyPr/>
        <a:lstStyle/>
        <a:p>
          <a:endParaRPr lang="en-US"/>
        </a:p>
      </dgm:t>
    </dgm:pt>
    <dgm:pt modelId="{28D6E8C6-0423-4BED-8124-BBF035D5FFBB}">
      <dgm:prSet phldrT="[Text]" custT="1"/>
      <dgm:spPr/>
      <dgm:t>
        <a:bodyPr/>
        <a:lstStyle/>
        <a:p>
          <a:r>
            <a:rPr lang="en-US" sz="2000" dirty="0"/>
            <a:t>Liquid Based </a:t>
          </a:r>
        </a:p>
      </dgm:t>
    </dgm:pt>
    <dgm:pt modelId="{6027E82B-8DBB-4248-BF13-764A6F098A5F}" type="parTrans" cxnId="{BFA2761E-D321-4D86-AF92-41D48A9A8B83}">
      <dgm:prSet/>
      <dgm:spPr/>
      <dgm:t>
        <a:bodyPr/>
        <a:lstStyle/>
        <a:p>
          <a:endParaRPr lang="en-US"/>
        </a:p>
      </dgm:t>
    </dgm:pt>
    <dgm:pt modelId="{6E477AF2-011A-4942-8951-E48637E04E27}" type="sibTrans" cxnId="{BFA2761E-D321-4D86-AF92-41D48A9A8B83}">
      <dgm:prSet/>
      <dgm:spPr/>
      <dgm:t>
        <a:bodyPr/>
        <a:lstStyle/>
        <a:p>
          <a:endParaRPr lang="en-US"/>
        </a:p>
      </dgm:t>
    </dgm:pt>
    <dgm:pt modelId="{633BD83E-BBB9-44EA-91EC-FF8CFD7B1D54}">
      <dgm:prSet phldrT="[Text]" custT="1"/>
      <dgm:spPr/>
      <dgm:t>
        <a:bodyPr/>
        <a:lstStyle/>
        <a:p>
          <a:r>
            <a:rPr lang="en-US" sz="2000" dirty="0"/>
            <a:t>Powder Based </a:t>
          </a:r>
        </a:p>
      </dgm:t>
    </dgm:pt>
    <dgm:pt modelId="{A0641295-1AFD-4BC1-B133-11FF2E0B0212}" type="parTrans" cxnId="{59747279-014E-4999-A427-10725A8B3BC3}">
      <dgm:prSet/>
      <dgm:spPr/>
      <dgm:t>
        <a:bodyPr/>
        <a:lstStyle/>
        <a:p>
          <a:endParaRPr lang="en-US"/>
        </a:p>
      </dgm:t>
    </dgm:pt>
    <dgm:pt modelId="{0BC934F7-2821-4FCB-A4FC-F0EDDD7A6B72}" type="sibTrans" cxnId="{59747279-014E-4999-A427-10725A8B3BC3}">
      <dgm:prSet/>
      <dgm:spPr/>
      <dgm:t>
        <a:bodyPr/>
        <a:lstStyle/>
        <a:p>
          <a:endParaRPr lang="en-US"/>
        </a:p>
      </dgm:t>
    </dgm:pt>
    <dgm:pt modelId="{2A3E52E6-A10E-44C7-809D-88B6954B2DC7}">
      <dgm:prSet custT="1"/>
      <dgm:spPr/>
      <dgm:t>
        <a:bodyPr/>
        <a:lstStyle/>
        <a:p>
          <a:r>
            <a:rPr lang="en-US" sz="2000" dirty="0"/>
            <a:t>Solid Based </a:t>
          </a:r>
        </a:p>
      </dgm:t>
    </dgm:pt>
    <dgm:pt modelId="{EC2BB6F9-4BA0-450A-9293-94524DF45BFF}" type="parTrans" cxnId="{19756082-8AB1-497A-9053-D05F296DF96B}">
      <dgm:prSet/>
      <dgm:spPr/>
      <dgm:t>
        <a:bodyPr/>
        <a:lstStyle/>
        <a:p>
          <a:endParaRPr lang="en-US"/>
        </a:p>
      </dgm:t>
    </dgm:pt>
    <dgm:pt modelId="{395E8987-F539-40CE-90E5-FE87DDE417D0}" type="sibTrans" cxnId="{19756082-8AB1-497A-9053-D05F296DF96B}">
      <dgm:prSet/>
      <dgm:spPr/>
      <dgm:t>
        <a:bodyPr/>
        <a:lstStyle/>
        <a:p>
          <a:endParaRPr lang="en-US"/>
        </a:p>
      </dgm:t>
    </dgm:pt>
    <dgm:pt modelId="{D1C46F3C-E96B-413D-B5A6-9BA598930575}" type="pres">
      <dgm:prSet presAssocID="{A4F08B33-BEE5-4505-88A3-F80EAD62ADE7}" presName="diagram" presStyleCnt="0">
        <dgm:presLayoutVars>
          <dgm:chPref val="1"/>
          <dgm:dir/>
          <dgm:animOne val="branch"/>
          <dgm:animLvl val="lvl"/>
          <dgm:resizeHandles val="exact"/>
        </dgm:presLayoutVars>
      </dgm:prSet>
      <dgm:spPr/>
    </dgm:pt>
    <dgm:pt modelId="{182573FF-934F-4EBC-BB8F-85D1054B5C2E}" type="pres">
      <dgm:prSet presAssocID="{98C91FDC-B407-40C7-835A-A73B8C193F12}" presName="root1" presStyleCnt="0"/>
      <dgm:spPr/>
    </dgm:pt>
    <dgm:pt modelId="{D97A0C29-9744-4E1E-B199-FEE549F0E36E}" type="pres">
      <dgm:prSet presAssocID="{98C91FDC-B407-40C7-835A-A73B8C193F12}" presName="LevelOneTextNode" presStyleLbl="node0" presStyleIdx="0" presStyleCnt="1">
        <dgm:presLayoutVars>
          <dgm:chPref val="3"/>
        </dgm:presLayoutVars>
      </dgm:prSet>
      <dgm:spPr/>
    </dgm:pt>
    <dgm:pt modelId="{AE10C638-30D5-49A7-841A-34CB010FC404}" type="pres">
      <dgm:prSet presAssocID="{98C91FDC-B407-40C7-835A-A73B8C193F12}" presName="level2hierChild" presStyleCnt="0"/>
      <dgm:spPr/>
    </dgm:pt>
    <dgm:pt modelId="{F2EE0943-4D74-4ABD-9C71-36E871AA837B}" type="pres">
      <dgm:prSet presAssocID="{6027E82B-8DBB-4248-BF13-764A6F098A5F}" presName="conn2-1" presStyleLbl="parChTrans1D2" presStyleIdx="0" presStyleCnt="3"/>
      <dgm:spPr/>
    </dgm:pt>
    <dgm:pt modelId="{8B9AF35B-133A-4E17-9A67-FD174E49ADC0}" type="pres">
      <dgm:prSet presAssocID="{6027E82B-8DBB-4248-BF13-764A6F098A5F}" presName="connTx" presStyleLbl="parChTrans1D2" presStyleIdx="0" presStyleCnt="3"/>
      <dgm:spPr/>
    </dgm:pt>
    <dgm:pt modelId="{F84C57E2-30CE-4897-8436-B539EC0B97B6}" type="pres">
      <dgm:prSet presAssocID="{28D6E8C6-0423-4BED-8124-BBF035D5FFBB}" presName="root2" presStyleCnt="0"/>
      <dgm:spPr/>
    </dgm:pt>
    <dgm:pt modelId="{B9A13506-58A2-4E4A-B8E4-B6A9919CF938}" type="pres">
      <dgm:prSet presAssocID="{28D6E8C6-0423-4BED-8124-BBF035D5FFBB}" presName="LevelTwoTextNode" presStyleLbl="node2" presStyleIdx="0" presStyleCnt="3">
        <dgm:presLayoutVars>
          <dgm:chPref val="3"/>
        </dgm:presLayoutVars>
      </dgm:prSet>
      <dgm:spPr/>
    </dgm:pt>
    <dgm:pt modelId="{AA4C2BEE-9D97-4AF4-A397-10AE6719DBE4}" type="pres">
      <dgm:prSet presAssocID="{28D6E8C6-0423-4BED-8124-BBF035D5FFBB}" presName="level3hierChild" presStyleCnt="0"/>
      <dgm:spPr/>
    </dgm:pt>
    <dgm:pt modelId="{2A9CAC8B-001B-4156-8B5D-490A9967BCDB}" type="pres">
      <dgm:prSet presAssocID="{EC2BB6F9-4BA0-450A-9293-94524DF45BFF}" presName="conn2-1" presStyleLbl="parChTrans1D2" presStyleIdx="1" presStyleCnt="3"/>
      <dgm:spPr/>
    </dgm:pt>
    <dgm:pt modelId="{856F19E6-9461-4BA3-8208-D06498A9A9FA}" type="pres">
      <dgm:prSet presAssocID="{EC2BB6F9-4BA0-450A-9293-94524DF45BFF}" presName="connTx" presStyleLbl="parChTrans1D2" presStyleIdx="1" presStyleCnt="3"/>
      <dgm:spPr/>
    </dgm:pt>
    <dgm:pt modelId="{C008F17F-E4E5-46D8-AAAC-65D558D640E7}" type="pres">
      <dgm:prSet presAssocID="{2A3E52E6-A10E-44C7-809D-88B6954B2DC7}" presName="root2" presStyleCnt="0"/>
      <dgm:spPr/>
    </dgm:pt>
    <dgm:pt modelId="{EABDF842-8748-4C26-9596-D97270C5A785}" type="pres">
      <dgm:prSet presAssocID="{2A3E52E6-A10E-44C7-809D-88B6954B2DC7}" presName="LevelTwoTextNode" presStyleLbl="node2" presStyleIdx="1" presStyleCnt="3">
        <dgm:presLayoutVars>
          <dgm:chPref val="3"/>
        </dgm:presLayoutVars>
      </dgm:prSet>
      <dgm:spPr/>
    </dgm:pt>
    <dgm:pt modelId="{99A0E32E-3402-4170-ABCC-B4B86AB07B9C}" type="pres">
      <dgm:prSet presAssocID="{2A3E52E6-A10E-44C7-809D-88B6954B2DC7}" presName="level3hierChild" presStyleCnt="0"/>
      <dgm:spPr/>
    </dgm:pt>
    <dgm:pt modelId="{6F8C4A26-C93E-4A24-8139-4189D56C9131}" type="pres">
      <dgm:prSet presAssocID="{A0641295-1AFD-4BC1-B133-11FF2E0B0212}" presName="conn2-1" presStyleLbl="parChTrans1D2" presStyleIdx="2" presStyleCnt="3"/>
      <dgm:spPr/>
    </dgm:pt>
    <dgm:pt modelId="{C554B639-4845-4154-B142-E8D97D3C11C4}" type="pres">
      <dgm:prSet presAssocID="{A0641295-1AFD-4BC1-B133-11FF2E0B0212}" presName="connTx" presStyleLbl="parChTrans1D2" presStyleIdx="2" presStyleCnt="3"/>
      <dgm:spPr/>
    </dgm:pt>
    <dgm:pt modelId="{558A44E1-2EAB-4B5C-91C6-DC44E51E24B4}" type="pres">
      <dgm:prSet presAssocID="{633BD83E-BBB9-44EA-91EC-FF8CFD7B1D54}" presName="root2" presStyleCnt="0"/>
      <dgm:spPr/>
    </dgm:pt>
    <dgm:pt modelId="{640C727D-8D5D-43D6-B3BE-819514FBE500}" type="pres">
      <dgm:prSet presAssocID="{633BD83E-BBB9-44EA-91EC-FF8CFD7B1D54}" presName="LevelTwoTextNode" presStyleLbl="node2" presStyleIdx="2" presStyleCnt="3">
        <dgm:presLayoutVars>
          <dgm:chPref val="3"/>
        </dgm:presLayoutVars>
      </dgm:prSet>
      <dgm:spPr/>
    </dgm:pt>
    <dgm:pt modelId="{79765F96-1384-42F7-94FB-8A430B8F2CB1}" type="pres">
      <dgm:prSet presAssocID="{633BD83E-BBB9-44EA-91EC-FF8CFD7B1D54}" presName="level3hierChild" presStyleCnt="0"/>
      <dgm:spPr/>
    </dgm:pt>
  </dgm:ptLst>
  <dgm:cxnLst>
    <dgm:cxn modelId="{41A39B12-0D95-4CEE-AD6A-511407E88479}" type="presOf" srcId="{EC2BB6F9-4BA0-450A-9293-94524DF45BFF}" destId="{856F19E6-9461-4BA3-8208-D06498A9A9FA}" srcOrd="1" destOrd="0" presId="urn:microsoft.com/office/officeart/2005/8/layout/hierarchy2"/>
    <dgm:cxn modelId="{BFA2761E-D321-4D86-AF92-41D48A9A8B83}" srcId="{98C91FDC-B407-40C7-835A-A73B8C193F12}" destId="{28D6E8C6-0423-4BED-8124-BBF035D5FFBB}" srcOrd="0" destOrd="0" parTransId="{6027E82B-8DBB-4248-BF13-764A6F098A5F}" sibTransId="{6E477AF2-011A-4942-8951-E48637E04E27}"/>
    <dgm:cxn modelId="{B31F4620-6437-4C18-86E6-4EF3BB815282}" type="presOf" srcId="{EC2BB6F9-4BA0-450A-9293-94524DF45BFF}" destId="{2A9CAC8B-001B-4156-8B5D-490A9967BCDB}" srcOrd="0" destOrd="0" presId="urn:microsoft.com/office/officeart/2005/8/layout/hierarchy2"/>
    <dgm:cxn modelId="{BA241A2A-9A78-4EE0-A6DA-A8826306E366}" type="presOf" srcId="{28D6E8C6-0423-4BED-8124-BBF035D5FFBB}" destId="{B9A13506-58A2-4E4A-B8E4-B6A9919CF938}" srcOrd="0" destOrd="0" presId="urn:microsoft.com/office/officeart/2005/8/layout/hierarchy2"/>
    <dgm:cxn modelId="{79483661-058C-471C-AF39-EDE9BC31A2DF}" type="presOf" srcId="{6027E82B-8DBB-4248-BF13-764A6F098A5F}" destId="{8B9AF35B-133A-4E17-9A67-FD174E49ADC0}" srcOrd="1" destOrd="0" presId="urn:microsoft.com/office/officeart/2005/8/layout/hierarchy2"/>
    <dgm:cxn modelId="{C08FC768-56F0-4C99-9645-1DA6AE7DA92A}" type="presOf" srcId="{A0641295-1AFD-4BC1-B133-11FF2E0B0212}" destId="{6F8C4A26-C93E-4A24-8139-4189D56C9131}" srcOrd="0" destOrd="0" presId="urn:microsoft.com/office/officeart/2005/8/layout/hierarchy2"/>
    <dgm:cxn modelId="{D57E256B-9A6B-439A-BEFF-65F5E6DCE096}" type="presOf" srcId="{633BD83E-BBB9-44EA-91EC-FF8CFD7B1D54}" destId="{640C727D-8D5D-43D6-B3BE-819514FBE500}" srcOrd="0" destOrd="0" presId="urn:microsoft.com/office/officeart/2005/8/layout/hierarchy2"/>
    <dgm:cxn modelId="{59747279-014E-4999-A427-10725A8B3BC3}" srcId="{98C91FDC-B407-40C7-835A-A73B8C193F12}" destId="{633BD83E-BBB9-44EA-91EC-FF8CFD7B1D54}" srcOrd="2" destOrd="0" parTransId="{A0641295-1AFD-4BC1-B133-11FF2E0B0212}" sibTransId="{0BC934F7-2821-4FCB-A4FC-F0EDDD7A6B72}"/>
    <dgm:cxn modelId="{8BD7AE79-6FBA-4B02-B3E7-27BA1A017373}" type="presOf" srcId="{98C91FDC-B407-40C7-835A-A73B8C193F12}" destId="{D97A0C29-9744-4E1E-B199-FEE549F0E36E}" srcOrd="0" destOrd="0" presId="urn:microsoft.com/office/officeart/2005/8/layout/hierarchy2"/>
    <dgm:cxn modelId="{19756082-8AB1-497A-9053-D05F296DF96B}" srcId="{98C91FDC-B407-40C7-835A-A73B8C193F12}" destId="{2A3E52E6-A10E-44C7-809D-88B6954B2DC7}" srcOrd="1" destOrd="0" parTransId="{EC2BB6F9-4BA0-450A-9293-94524DF45BFF}" sibTransId="{395E8987-F539-40CE-90E5-FE87DDE417D0}"/>
    <dgm:cxn modelId="{D09D2C91-02A3-4D88-BBE2-0C0316C56E3C}" type="presOf" srcId="{A4F08B33-BEE5-4505-88A3-F80EAD62ADE7}" destId="{D1C46F3C-E96B-413D-B5A6-9BA598930575}" srcOrd="0" destOrd="0" presId="urn:microsoft.com/office/officeart/2005/8/layout/hierarchy2"/>
    <dgm:cxn modelId="{CCAF9C9D-666F-4DF7-896D-A57F9529DDDC}" type="presOf" srcId="{A0641295-1AFD-4BC1-B133-11FF2E0B0212}" destId="{C554B639-4845-4154-B142-E8D97D3C11C4}" srcOrd="1" destOrd="0" presId="urn:microsoft.com/office/officeart/2005/8/layout/hierarchy2"/>
    <dgm:cxn modelId="{D1699ACD-6CD7-4D14-A485-CEA9E8E2807C}" type="presOf" srcId="{6027E82B-8DBB-4248-BF13-764A6F098A5F}" destId="{F2EE0943-4D74-4ABD-9C71-36E871AA837B}" srcOrd="0" destOrd="0" presId="urn:microsoft.com/office/officeart/2005/8/layout/hierarchy2"/>
    <dgm:cxn modelId="{122C76E6-925E-41F0-88F9-EEC4F6351DCB}" srcId="{A4F08B33-BEE5-4505-88A3-F80EAD62ADE7}" destId="{98C91FDC-B407-40C7-835A-A73B8C193F12}" srcOrd="0" destOrd="0" parTransId="{484EDBDA-9B35-4109-8909-6FE565409ACE}" sibTransId="{F9C45817-B413-4D2D-8DEA-B7B063D6F4BE}"/>
    <dgm:cxn modelId="{5A1427E7-F4AC-4C90-8199-A5337650238C}" type="presOf" srcId="{2A3E52E6-A10E-44C7-809D-88B6954B2DC7}" destId="{EABDF842-8748-4C26-9596-D97270C5A785}" srcOrd="0" destOrd="0" presId="urn:microsoft.com/office/officeart/2005/8/layout/hierarchy2"/>
    <dgm:cxn modelId="{BED35DE9-22F0-4767-8AEE-077A557A1D5F}" type="presParOf" srcId="{D1C46F3C-E96B-413D-B5A6-9BA598930575}" destId="{182573FF-934F-4EBC-BB8F-85D1054B5C2E}" srcOrd="0" destOrd="0" presId="urn:microsoft.com/office/officeart/2005/8/layout/hierarchy2"/>
    <dgm:cxn modelId="{37720B27-15E8-48D8-A1E8-316048444241}" type="presParOf" srcId="{182573FF-934F-4EBC-BB8F-85D1054B5C2E}" destId="{D97A0C29-9744-4E1E-B199-FEE549F0E36E}" srcOrd="0" destOrd="0" presId="urn:microsoft.com/office/officeart/2005/8/layout/hierarchy2"/>
    <dgm:cxn modelId="{CAF4B29D-BEA6-4D43-B359-6197EEBB5F10}" type="presParOf" srcId="{182573FF-934F-4EBC-BB8F-85D1054B5C2E}" destId="{AE10C638-30D5-49A7-841A-34CB010FC404}" srcOrd="1" destOrd="0" presId="urn:microsoft.com/office/officeart/2005/8/layout/hierarchy2"/>
    <dgm:cxn modelId="{A4C43492-65B6-445D-9136-A0FEEBCC1231}" type="presParOf" srcId="{AE10C638-30D5-49A7-841A-34CB010FC404}" destId="{F2EE0943-4D74-4ABD-9C71-36E871AA837B}" srcOrd="0" destOrd="0" presId="urn:microsoft.com/office/officeart/2005/8/layout/hierarchy2"/>
    <dgm:cxn modelId="{C8F04AC9-CCD6-44D3-91A6-C5530ED39560}" type="presParOf" srcId="{F2EE0943-4D74-4ABD-9C71-36E871AA837B}" destId="{8B9AF35B-133A-4E17-9A67-FD174E49ADC0}" srcOrd="0" destOrd="0" presId="urn:microsoft.com/office/officeart/2005/8/layout/hierarchy2"/>
    <dgm:cxn modelId="{F9F23D78-D4FE-4BCC-8C19-B41DEFA9630C}" type="presParOf" srcId="{AE10C638-30D5-49A7-841A-34CB010FC404}" destId="{F84C57E2-30CE-4897-8436-B539EC0B97B6}" srcOrd="1" destOrd="0" presId="urn:microsoft.com/office/officeart/2005/8/layout/hierarchy2"/>
    <dgm:cxn modelId="{39E0367D-7415-4FE4-9325-054F38BE186D}" type="presParOf" srcId="{F84C57E2-30CE-4897-8436-B539EC0B97B6}" destId="{B9A13506-58A2-4E4A-B8E4-B6A9919CF938}" srcOrd="0" destOrd="0" presId="urn:microsoft.com/office/officeart/2005/8/layout/hierarchy2"/>
    <dgm:cxn modelId="{5BB32560-D11E-41BD-B01C-D72F1AE1F6D6}" type="presParOf" srcId="{F84C57E2-30CE-4897-8436-B539EC0B97B6}" destId="{AA4C2BEE-9D97-4AF4-A397-10AE6719DBE4}" srcOrd="1" destOrd="0" presId="urn:microsoft.com/office/officeart/2005/8/layout/hierarchy2"/>
    <dgm:cxn modelId="{90417824-E9FB-46B0-A817-557E28F203DF}" type="presParOf" srcId="{AE10C638-30D5-49A7-841A-34CB010FC404}" destId="{2A9CAC8B-001B-4156-8B5D-490A9967BCDB}" srcOrd="2" destOrd="0" presId="urn:microsoft.com/office/officeart/2005/8/layout/hierarchy2"/>
    <dgm:cxn modelId="{6FBB228A-08D3-4F88-86B8-196165A2EF57}" type="presParOf" srcId="{2A9CAC8B-001B-4156-8B5D-490A9967BCDB}" destId="{856F19E6-9461-4BA3-8208-D06498A9A9FA}" srcOrd="0" destOrd="0" presId="urn:microsoft.com/office/officeart/2005/8/layout/hierarchy2"/>
    <dgm:cxn modelId="{0326BB5C-CE46-432D-8F34-1F43E858EB2E}" type="presParOf" srcId="{AE10C638-30D5-49A7-841A-34CB010FC404}" destId="{C008F17F-E4E5-46D8-AAAC-65D558D640E7}" srcOrd="3" destOrd="0" presId="urn:microsoft.com/office/officeart/2005/8/layout/hierarchy2"/>
    <dgm:cxn modelId="{404461D5-84F2-4996-B183-14BD43CC4C07}" type="presParOf" srcId="{C008F17F-E4E5-46D8-AAAC-65D558D640E7}" destId="{EABDF842-8748-4C26-9596-D97270C5A785}" srcOrd="0" destOrd="0" presId="urn:microsoft.com/office/officeart/2005/8/layout/hierarchy2"/>
    <dgm:cxn modelId="{5A49BBFC-BBC0-48CC-8660-CA7FF115E20F}" type="presParOf" srcId="{C008F17F-E4E5-46D8-AAAC-65D558D640E7}" destId="{99A0E32E-3402-4170-ABCC-B4B86AB07B9C}" srcOrd="1" destOrd="0" presId="urn:microsoft.com/office/officeart/2005/8/layout/hierarchy2"/>
    <dgm:cxn modelId="{2D075828-5F39-4BDE-828F-094F2D70EE6A}" type="presParOf" srcId="{AE10C638-30D5-49A7-841A-34CB010FC404}" destId="{6F8C4A26-C93E-4A24-8139-4189D56C9131}" srcOrd="4" destOrd="0" presId="urn:microsoft.com/office/officeart/2005/8/layout/hierarchy2"/>
    <dgm:cxn modelId="{5F870560-4B11-4C7E-9142-13A6A4C9C6AD}" type="presParOf" srcId="{6F8C4A26-C93E-4A24-8139-4189D56C9131}" destId="{C554B639-4845-4154-B142-E8D97D3C11C4}" srcOrd="0" destOrd="0" presId="urn:microsoft.com/office/officeart/2005/8/layout/hierarchy2"/>
    <dgm:cxn modelId="{B1B2B3F6-18F5-4AF8-8A23-57D1D937B353}" type="presParOf" srcId="{AE10C638-30D5-49A7-841A-34CB010FC404}" destId="{558A44E1-2EAB-4B5C-91C6-DC44E51E24B4}" srcOrd="5" destOrd="0" presId="urn:microsoft.com/office/officeart/2005/8/layout/hierarchy2"/>
    <dgm:cxn modelId="{59E640E5-531D-47BD-A591-73E6073E2068}" type="presParOf" srcId="{558A44E1-2EAB-4B5C-91C6-DC44E51E24B4}" destId="{640C727D-8D5D-43D6-B3BE-819514FBE500}" srcOrd="0" destOrd="0" presId="urn:microsoft.com/office/officeart/2005/8/layout/hierarchy2"/>
    <dgm:cxn modelId="{E312B65A-0D13-4A09-AAF1-C385DDEA39DE}" type="presParOf" srcId="{558A44E1-2EAB-4B5C-91C6-DC44E51E24B4}" destId="{79765F96-1384-42F7-94FB-8A430B8F2CB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A0C29-9744-4E1E-B199-FEE549F0E36E}">
      <dsp:nvSpPr>
        <dsp:cNvPr id="0" name=""/>
        <dsp:cNvSpPr/>
      </dsp:nvSpPr>
      <dsp:spPr>
        <a:xfrm>
          <a:off x="1567694" y="1770655"/>
          <a:ext cx="3075087" cy="1537543"/>
        </a:xfrm>
        <a:prstGeom prst="roundRect">
          <a:avLst>
            <a:gd name="adj" fmla="val 10000"/>
          </a:avLst>
        </a:prstGeom>
        <a:solidFill>
          <a:schemeClr val="lt1">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RPT systems </a:t>
          </a:r>
        </a:p>
      </dsp:txBody>
      <dsp:txXfrm>
        <a:off x="1612727" y="1815688"/>
        <a:ext cx="2985021" cy="1447477"/>
      </dsp:txXfrm>
    </dsp:sp>
    <dsp:sp modelId="{F2EE0943-4D74-4ABD-9C71-36E871AA837B}">
      <dsp:nvSpPr>
        <dsp:cNvPr id="0" name=""/>
        <dsp:cNvSpPr/>
      </dsp:nvSpPr>
      <dsp:spPr>
        <a:xfrm rot="18289469">
          <a:off x="4180832" y="1628093"/>
          <a:ext cx="2153933" cy="54492"/>
        </a:xfrm>
        <a:custGeom>
          <a:avLst/>
          <a:gdLst/>
          <a:ahLst/>
          <a:cxnLst/>
          <a:rect l="0" t="0" r="0" b="0"/>
          <a:pathLst>
            <a:path>
              <a:moveTo>
                <a:pt x="0" y="27246"/>
              </a:moveTo>
              <a:lnTo>
                <a:pt x="2153933" y="27246"/>
              </a:lnTo>
            </a:path>
          </a:pathLst>
        </a:cu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203951" y="1601491"/>
        <a:ext cx="107696" cy="107696"/>
      </dsp:txXfrm>
    </dsp:sp>
    <dsp:sp modelId="{B9A13506-58A2-4E4A-B8E4-B6A9919CF938}">
      <dsp:nvSpPr>
        <dsp:cNvPr id="0" name=""/>
        <dsp:cNvSpPr/>
      </dsp:nvSpPr>
      <dsp:spPr>
        <a:xfrm>
          <a:off x="5872816" y="2479"/>
          <a:ext cx="3075087" cy="1537543"/>
        </a:xfrm>
        <a:prstGeom prst="roundRect">
          <a:avLst>
            <a:gd name="adj" fmla="val 10000"/>
          </a:avLst>
        </a:prstGeom>
        <a:solidFill>
          <a:schemeClr val="lt1">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Liquid Based </a:t>
          </a:r>
        </a:p>
      </dsp:txBody>
      <dsp:txXfrm>
        <a:off x="5917849" y="47512"/>
        <a:ext cx="2985021" cy="1447477"/>
      </dsp:txXfrm>
    </dsp:sp>
    <dsp:sp modelId="{2A9CAC8B-001B-4156-8B5D-490A9967BCDB}">
      <dsp:nvSpPr>
        <dsp:cNvPr id="0" name=""/>
        <dsp:cNvSpPr/>
      </dsp:nvSpPr>
      <dsp:spPr>
        <a:xfrm>
          <a:off x="4642782" y="2512180"/>
          <a:ext cx="1230034" cy="54492"/>
        </a:xfrm>
        <a:custGeom>
          <a:avLst/>
          <a:gdLst/>
          <a:ahLst/>
          <a:cxnLst/>
          <a:rect l="0" t="0" r="0" b="0"/>
          <a:pathLst>
            <a:path>
              <a:moveTo>
                <a:pt x="0" y="27246"/>
              </a:moveTo>
              <a:lnTo>
                <a:pt x="1230034" y="27246"/>
              </a:lnTo>
            </a:path>
          </a:pathLst>
        </a:cu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048" y="2508676"/>
        <a:ext cx="61501" cy="61501"/>
      </dsp:txXfrm>
    </dsp:sp>
    <dsp:sp modelId="{EABDF842-8748-4C26-9596-D97270C5A785}">
      <dsp:nvSpPr>
        <dsp:cNvPr id="0" name=""/>
        <dsp:cNvSpPr/>
      </dsp:nvSpPr>
      <dsp:spPr>
        <a:xfrm>
          <a:off x="5872816" y="1770655"/>
          <a:ext cx="3075087" cy="1537543"/>
        </a:xfrm>
        <a:prstGeom prst="roundRect">
          <a:avLst>
            <a:gd name="adj" fmla="val 10000"/>
          </a:avLst>
        </a:prstGeom>
        <a:solidFill>
          <a:schemeClr val="lt1">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Solid Based </a:t>
          </a:r>
        </a:p>
      </dsp:txBody>
      <dsp:txXfrm>
        <a:off x="5917849" y="1815688"/>
        <a:ext cx="2985021" cy="1447477"/>
      </dsp:txXfrm>
    </dsp:sp>
    <dsp:sp modelId="{6F8C4A26-C93E-4A24-8139-4189D56C9131}">
      <dsp:nvSpPr>
        <dsp:cNvPr id="0" name=""/>
        <dsp:cNvSpPr/>
      </dsp:nvSpPr>
      <dsp:spPr>
        <a:xfrm rot="3310531">
          <a:off x="4180832" y="3396268"/>
          <a:ext cx="2153933" cy="54492"/>
        </a:xfrm>
        <a:custGeom>
          <a:avLst/>
          <a:gdLst/>
          <a:ahLst/>
          <a:cxnLst/>
          <a:rect l="0" t="0" r="0" b="0"/>
          <a:pathLst>
            <a:path>
              <a:moveTo>
                <a:pt x="0" y="27246"/>
              </a:moveTo>
              <a:lnTo>
                <a:pt x="2153933" y="27246"/>
              </a:lnTo>
            </a:path>
          </a:pathLst>
        </a:custGeom>
        <a:noFill/>
        <a:ln w="15875"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203951" y="3369666"/>
        <a:ext cx="107696" cy="107696"/>
      </dsp:txXfrm>
    </dsp:sp>
    <dsp:sp modelId="{640C727D-8D5D-43D6-B3BE-819514FBE500}">
      <dsp:nvSpPr>
        <dsp:cNvPr id="0" name=""/>
        <dsp:cNvSpPr/>
      </dsp:nvSpPr>
      <dsp:spPr>
        <a:xfrm>
          <a:off x="5872816" y="3538830"/>
          <a:ext cx="3075087" cy="1537543"/>
        </a:xfrm>
        <a:prstGeom prst="roundRect">
          <a:avLst>
            <a:gd name="adj" fmla="val 10000"/>
          </a:avLst>
        </a:prstGeom>
        <a:solidFill>
          <a:schemeClr val="lt1">
            <a:hueOff val="0"/>
            <a:satOff val="0"/>
            <a:lumOff val="0"/>
            <a:alphaOff val="0"/>
          </a:schemeClr>
        </a:solidFill>
        <a:ln w="1587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Powder Based </a:t>
          </a:r>
        </a:p>
      </dsp:txBody>
      <dsp:txXfrm>
        <a:off x="5917849" y="3583863"/>
        <a:ext cx="2985021" cy="14474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44439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1B3881C-9013-4235-8888-AF4B6E1D129B}"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467510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33096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B1B3881C-9013-4235-8888-AF4B6E1D129B}"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60636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824013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81497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41377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B3881C-9013-4235-8888-AF4B6E1D129B}"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4271286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B3881C-9013-4235-8888-AF4B6E1D129B}"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1191455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3881C-9013-4235-8888-AF4B6E1D129B}"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04628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3881C-9013-4235-8888-AF4B6E1D129B}"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1832949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3881C-9013-4235-8888-AF4B6E1D129B}"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380432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1B3881C-9013-4235-8888-AF4B6E1D129B}"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159753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B1B3881C-9013-4235-8888-AF4B6E1D129B}" type="datetimeFigureOut">
              <a:rPr lang="en-US" smtClean="0"/>
              <a:t>5/8/2023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79227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1B3881C-9013-4235-8888-AF4B6E1D129B}" type="datetimeFigureOut">
              <a:rPr lang="en-US" smtClean="0"/>
              <a:t>5/8/2023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83238EB-E1D5-4DED-A359-D389F8A47F15}" type="slidenum">
              <a:rPr lang="en-US" smtClean="0"/>
              <a:t>‹#›</a:t>
            </a:fld>
            <a:endParaRPr lang="en-US"/>
          </a:p>
        </p:txBody>
      </p:sp>
    </p:spTree>
    <p:extLst>
      <p:ext uri="{BB962C8B-B14F-4D97-AF65-F5344CB8AC3E}">
        <p14:creationId xmlns:p14="http://schemas.microsoft.com/office/powerpoint/2010/main" val="37095303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2D91-C5B2-696F-570E-D3521117AD77}"/>
              </a:ext>
            </a:extLst>
          </p:cNvPr>
          <p:cNvSpPr>
            <a:spLocks noGrp="1"/>
          </p:cNvSpPr>
          <p:nvPr>
            <p:ph type="ctrTitle"/>
          </p:nvPr>
        </p:nvSpPr>
        <p:spPr/>
        <p:txBody>
          <a:bodyPr>
            <a:normAutofit/>
          </a:bodyPr>
          <a:lstStyle/>
          <a:p>
            <a:r>
              <a:rPr lang="en-US" sz="4400" dirty="0"/>
              <a:t>                          Unit -6 </a:t>
            </a:r>
          </a:p>
        </p:txBody>
      </p:sp>
      <p:sp>
        <p:nvSpPr>
          <p:cNvPr id="3" name="Subtitle 2">
            <a:extLst>
              <a:ext uri="{FF2B5EF4-FFF2-40B4-BE49-F238E27FC236}">
                <a16:creationId xmlns:a16="http://schemas.microsoft.com/office/drawing/2014/main" id="{E7D779C0-5524-DD60-5D46-F54D4447D318}"/>
              </a:ext>
            </a:extLst>
          </p:cNvPr>
          <p:cNvSpPr>
            <a:spLocks noGrp="1"/>
          </p:cNvSpPr>
          <p:nvPr>
            <p:ph type="subTitle" idx="1"/>
          </p:nvPr>
        </p:nvSpPr>
        <p:spPr>
          <a:xfrm>
            <a:off x="1524000" y="3602038"/>
            <a:ext cx="9144000" cy="583463"/>
          </a:xfrm>
        </p:spPr>
        <p:txBody>
          <a:bodyPr/>
          <a:lstStyle/>
          <a:p>
            <a:r>
              <a:rPr lang="en-US" dirty="0"/>
              <a:t>Rapid Prototyping</a:t>
            </a:r>
          </a:p>
          <a:p>
            <a:endParaRPr lang="en-US" dirty="0"/>
          </a:p>
          <a:p>
            <a:endParaRPr lang="en-US" dirty="0"/>
          </a:p>
        </p:txBody>
      </p:sp>
      <p:pic>
        <p:nvPicPr>
          <p:cNvPr id="4" name="Picture 3">
            <a:extLst>
              <a:ext uri="{FF2B5EF4-FFF2-40B4-BE49-F238E27FC236}">
                <a16:creationId xmlns:a16="http://schemas.microsoft.com/office/drawing/2014/main" id="{12BE34DB-52A9-4284-80B5-162228F9BB28}"/>
              </a:ext>
            </a:extLst>
          </p:cNvPr>
          <p:cNvPicPr>
            <a:picLocks noChangeAspect="1"/>
          </p:cNvPicPr>
          <p:nvPr/>
        </p:nvPicPr>
        <p:blipFill>
          <a:blip r:embed="rId2"/>
          <a:stretch>
            <a:fillRect/>
          </a:stretch>
        </p:blipFill>
        <p:spPr>
          <a:xfrm>
            <a:off x="139958" y="5314164"/>
            <a:ext cx="11781453" cy="1126369"/>
          </a:xfrm>
          <a:prstGeom prst="rect">
            <a:avLst/>
          </a:prstGeom>
        </p:spPr>
      </p:pic>
    </p:spTree>
    <p:extLst>
      <p:ext uri="{BB962C8B-B14F-4D97-AF65-F5344CB8AC3E}">
        <p14:creationId xmlns:p14="http://schemas.microsoft.com/office/powerpoint/2010/main" val="2934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ED61-919A-3B5A-6411-5F801F8849B3}"/>
              </a:ext>
            </a:extLst>
          </p:cNvPr>
          <p:cNvSpPr>
            <a:spLocks noGrp="1"/>
          </p:cNvSpPr>
          <p:nvPr>
            <p:ph type="title"/>
          </p:nvPr>
        </p:nvSpPr>
        <p:spPr>
          <a:xfrm>
            <a:off x="838200" y="365126"/>
            <a:ext cx="10515600" cy="700104"/>
          </a:xfrm>
        </p:spPr>
        <p:txBody>
          <a:bodyPr/>
          <a:lstStyle/>
          <a:p>
            <a:r>
              <a:rPr lang="en-US" sz="3000" dirty="0"/>
              <a:t>Terms</a:t>
            </a:r>
            <a:r>
              <a:rPr lang="en-US" dirty="0"/>
              <a:t> </a:t>
            </a:r>
          </a:p>
        </p:txBody>
      </p:sp>
      <p:sp>
        <p:nvSpPr>
          <p:cNvPr id="3" name="Content Placeholder 2">
            <a:extLst>
              <a:ext uri="{FF2B5EF4-FFF2-40B4-BE49-F238E27FC236}">
                <a16:creationId xmlns:a16="http://schemas.microsoft.com/office/drawing/2014/main" id="{BB52FB35-D6A6-2333-700B-D5C7BFE9AECA}"/>
              </a:ext>
            </a:extLst>
          </p:cNvPr>
          <p:cNvSpPr>
            <a:spLocks noGrp="1"/>
          </p:cNvSpPr>
          <p:nvPr>
            <p:ph idx="1"/>
          </p:nvPr>
        </p:nvSpPr>
        <p:spPr>
          <a:xfrm>
            <a:off x="838200" y="1197204"/>
            <a:ext cx="10515600" cy="4979759"/>
          </a:xfrm>
        </p:spPr>
        <p:txBody>
          <a:bodyPr>
            <a:normAutofit/>
          </a:bodyPr>
          <a:lstStyle/>
          <a:p>
            <a:pPr algn="just"/>
            <a:r>
              <a:rPr lang="en-US" sz="1400" b="1" dirty="0"/>
              <a:t>Photopolymerization</a:t>
            </a:r>
            <a:r>
              <a:rPr lang="en-US" sz="2000" b="1" dirty="0"/>
              <a:t> </a:t>
            </a:r>
            <a:r>
              <a:rPr lang="en-US" sz="2000" dirty="0"/>
              <a:t>: </a:t>
            </a:r>
            <a:r>
              <a:rPr lang="en-US" sz="1400" dirty="0"/>
              <a:t>Polymerization is the process of linking small molecules (known as monomers) into chain-like larger molecules (known as polymers). When the chain-like polymers are linked further to one another, a cross-linked polymer is said to be formed. Photopolymerization is polymerization initiated by a photochemical process whereby the starting point is usually the induction of energy from the radiation source.</a:t>
            </a:r>
          </a:p>
          <a:p>
            <a:pPr algn="just"/>
            <a:endParaRPr lang="en-US" sz="1400" dirty="0"/>
          </a:p>
          <a:p>
            <a:pPr algn="just"/>
            <a:endParaRPr lang="en-US" sz="1400" dirty="0"/>
          </a:p>
          <a:p>
            <a:pPr algn="just"/>
            <a:endParaRPr lang="en-US" sz="1400" dirty="0"/>
          </a:p>
          <a:p>
            <a:pPr algn="just"/>
            <a:r>
              <a:rPr lang="en-US" sz="1400" b="1" dirty="0"/>
              <a:t>Photopolymers</a:t>
            </a:r>
            <a:r>
              <a:rPr lang="en-US" sz="1400" dirty="0"/>
              <a:t> : The term photopolymer refers to a class of  light-sensitive resins that solidify when exposed to ultraviolet (UV) light. When the liquid photopolymer resin comes into contact with a UV light source — typically a lamp, laser, or projector — </a:t>
            </a:r>
            <a:r>
              <a:rPr lang="en-US" sz="1400" dirty="0" err="1"/>
              <a:t>photoinitiators</a:t>
            </a:r>
            <a:r>
              <a:rPr lang="en-US" sz="1400" dirty="0"/>
              <a:t> transform that light energy into chemical energy. Then, oligomers or “binders” and monomers combine, harden, and form bonds that create the polymer structure. Photopolymers are either thermoplastics, which melt at high temperature, thermosets, meaning they can’t be melted or reshaped once cured by heat.</a:t>
            </a:r>
            <a:endParaRPr lang="en-US" sz="2000" b="1" dirty="0"/>
          </a:p>
        </p:txBody>
      </p:sp>
    </p:spTree>
    <p:extLst>
      <p:ext uri="{BB962C8B-B14F-4D97-AF65-F5344CB8AC3E}">
        <p14:creationId xmlns:p14="http://schemas.microsoft.com/office/powerpoint/2010/main" val="419559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A5AF-3BCD-6E4F-0546-D4F1C9940E72}"/>
              </a:ext>
            </a:extLst>
          </p:cNvPr>
          <p:cNvSpPr>
            <a:spLocks noGrp="1"/>
          </p:cNvSpPr>
          <p:nvPr>
            <p:ph type="title"/>
          </p:nvPr>
        </p:nvSpPr>
        <p:spPr>
          <a:xfrm>
            <a:off x="838200" y="365126"/>
            <a:ext cx="10515600" cy="841506"/>
          </a:xfrm>
        </p:spPr>
        <p:txBody>
          <a:bodyPr/>
          <a:lstStyle/>
          <a:p>
            <a:r>
              <a:rPr lang="en-US" dirty="0"/>
              <a:t>Process</a:t>
            </a:r>
          </a:p>
        </p:txBody>
      </p:sp>
      <p:pic>
        <p:nvPicPr>
          <p:cNvPr id="9" name="Content Placeholder 8">
            <a:extLst>
              <a:ext uri="{FF2B5EF4-FFF2-40B4-BE49-F238E27FC236}">
                <a16:creationId xmlns:a16="http://schemas.microsoft.com/office/drawing/2014/main" id="{9325306B-732C-15BB-005D-878650F0570B}"/>
              </a:ext>
            </a:extLst>
          </p:cNvPr>
          <p:cNvPicPr>
            <a:picLocks noGrp="1" noChangeAspect="1"/>
          </p:cNvPicPr>
          <p:nvPr>
            <p:ph idx="1"/>
          </p:nvPr>
        </p:nvPicPr>
        <p:blipFill>
          <a:blip r:embed="rId2"/>
          <a:stretch>
            <a:fillRect/>
          </a:stretch>
        </p:blipFill>
        <p:spPr>
          <a:xfrm>
            <a:off x="2437663" y="2489434"/>
            <a:ext cx="7034398" cy="3583561"/>
          </a:xfrm>
        </p:spPr>
      </p:pic>
    </p:spTree>
    <p:extLst>
      <p:ext uri="{BB962C8B-B14F-4D97-AF65-F5344CB8AC3E}">
        <p14:creationId xmlns:p14="http://schemas.microsoft.com/office/powerpoint/2010/main" val="1031423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M07 Stereolithography Apparatus SLA PRINTER BEST ENGINEER">
            <a:hlinkClick r:id="" action="ppaction://media"/>
            <a:extLst>
              <a:ext uri="{FF2B5EF4-FFF2-40B4-BE49-F238E27FC236}">
                <a16:creationId xmlns:a16="http://schemas.microsoft.com/office/drawing/2014/main" id="{2BAC8243-7364-9C06-B372-4373511056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7319" y="2052735"/>
            <a:ext cx="7929620" cy="4467969"/>
          </a:xfrm>
        </p:spPr>
      </p:pic>
    </p:spTree>
    <p:extLst>
      <p:ext uri="{BB962C8B-B14F-4D97-AF65-F5344CB8AC3E}">
        <p14:creationId xmlns:p14="http://schemas.microsoft.com/office/powerpoint/2010/main" val="280738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972B9-0EC7-A169-D541-3A061C246329}"/>
              </a:ext>
            </a:extLst>
          </p:cNvPr>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r>
              <a:rPr lang="en-US" sz="4000" b="1" dirty="0"/>
              <a:t>Thanks </a:t>
            </a:r>
          </a:p>
        </p:txBody>
      </p:sp>
    </p:spTree>
    <p:extLst>
      <p:ext uri="{BB962C8B-B14F-4D97-AF65-F5344CB8AC3E}">
        <p14:creationId xmlns:p14="http://schemas.microsoft.com/office/powerpoint/2010/main" val="63559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BEBA-F6A5-B3C9-F2CD-6E0F1AA78263}"/>
              </a:ext>
            </a:extLst>
          </p:cNvPr>
          <p:cNvSpPr>
            <a:spLocks noGrp="1"/>
          </p:cNvSpPr>
          <p:nvPr>
            <p:ph type="title"/>
          </p:nvPr>
        </p:nvSpPr>
        <p:spPr/>
        <p:txBody>
          <a:bodyPr/>
          <a:lstStyle/>
          <a:p>
            <a:r>
              <a:rPr lang="en-US" dirty="0"/>
              <a:t>Content </a:t>
            </a:r>
          </a:p>
        </p:txBody>
      </p:sp>
      <p:sp>
        <p:nvSpPr>
          <p:cNvPr id="3" name="Content Placeholder 2">
            <a:extLst>
              <a:ext uri="{FF2B5EF4-FFF2-40B4-BE49-F238E27FC236}">
                <a16:creationId xmlns:a16="http://schemas.microsoft.com/office/drawing/2014/main" id="{878CCF4E-0023-6807-3DF9-E6A81E501D47}"/>
              </a:ext>
            </a:extLst>
          </p:cNvPr>
          <p:cNvSpPr>
            <a:spLocks noGrp="1"/>
          </p:cNvSpPr>
          <p:nvPr>
            <p:ph idx="1"/>
          </p:nvPr>
        </p:nvSpPr>
        <p:spPr/>
        <p:txBody>
          <a:bodyPr>
            <a:normAutofit/>
          </a:bodyPr>
          <a:lstStyle/>
          <a:p>
            <a:r>
              <a:rPr lang="en-US" sz="2000" dirty="0"/>
              <a:t>Classification of RPT systems</a:t>
            </a:r>
          </a:p>
          <a:p>
            <a:r>
              <a:rPr lang="en-US" sz="2000" dirty="0"/>
              <a:t>Process chain</a:t>
            </a:r>
          </a:p>
          <a:p>
            <a:r>
              <a:rPr lang="en-US" sz="2000" dirty="0"/>
              <a:t>3D modelling</a:t>
            </a:r>
          </a:p>
          <a:p>
            <a:r>
              <a:rPr lang="en-US" sz="2000" dirty="0"/>
              <a:t>Data conversion</a:t>
            </a:r>
          </a:p>
          <a:p>
            <a:r>
              <a:rPr lang="en-US" sz="2000" dirty="0"/>
              <a:t>Checking-building- postprocessing</a:t>
            </a:r>
          </a:p>
          <a:p>
            <a:r>
              <a:rPr lang="en-US" sz="2000" dirty="0"/>
              <a:t>Stereolithography (STL)-process, principle, CAD for RPT</a:t>
            </a:r>
          </a:p>
          <a:p>
            <a:r>
              <a:rPr lang="en-US" sz="2000" dirty="0"/>
              <a:t>Creation of STL file from 3D solid models</a:t>
            </a:r>
          </a:p>
        </p:txBody>
      </p:sp>
    </p:spTree>
    <p:extLst>
      <p:ext uri="{BB962C8B-B14F-4D97-AF65-F5344CB8AC3E}">
        <p14:creationId xmlns:p14="http://schemas.microsoft.com/office/powerpoint/2010/main" val="1258120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30C0-D142-BCE8-A43B-23ADF49CE682}"/>
              </a:ext>
            </a:extLst>
          </p:cNvPr>
          <p:cNvSpPr>
            <a:spLocks noGrp="1"/>
          </p:cNvSpPr>
          <p:nvPr>
            <p:ph type="title"/>
          </p:nvPr>
        </p:nvSpPr>
        <p:spPr>
          <a:xfrm>
            <a:off x="838200" y="365125"/>
            <a:ext cx="10515600" cy="1180871"/>
          </a:xfrm>
        </p:spPr>
        <p:txBody>
          <a:bodyPr>
            <a:normAutofit fontScale="90000"/>
          </a:bodyPr>
          <a:lstStyle/>
          <a:p>
            <a:r>
              <a:rPr lang="en-US" sz="4000" dirty="0"/>
              <a:t>Classification of RPT systems</a:t>
            </a:r>
            <a:br>
              <a:rPr lang="en-US" sz="4000" dirty="0"/>
            </a:br>
            <a:endParaRPr lang="en-US" sz="4000" dirty="0"/>
          </a:p>
        </p:txBody>
      </p:sp>
      <p:graphicFrame>
        <p:nvGraphicFramePr>
          <p:cNvPr id="4" name="Content Placeholder 3">
            <a:extLst>
              <a:ext uri="{FF2B5EF4-FFF2-40B4-BE49-F238E27FC236}">
                <a16:creationId xmlns:a16="http://schemas.microsoft.com/office/drawing/2014/main" id="{C7D32B3E-0768-848D-DB04-B34A69CCAFA6}"/>
              </a:ext>
            </a:extLst>
          </p:cNvPr>
          <p:cNvGraphicFramePr>
            <a:graphicFrameLocks noGrp="1"/>
          </p:cNvGraphicFramePr>
          <p:nvPr>
            <p:ph idx="1"/>
            <p:extLst>
              <p:ext uri="{D42A27DB-BD31-4B8C-83A1-F6EECF244321}">
                <p14:modId xmlns:p14="http://schemas.microsoft.com/office/powerpoint/2010/main" val="4088445277"/>
              </p:ext>
            </p:extLst>
          </p:nvPr>
        </p:nvGraphicFramePr>
        <p:xfrm>
          <a:off x="838199" y="1414021"/>
          <a:ext cx="10515599" cy="5078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003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4DDE-86E3-E3ED-3786-D3E1E9EC023E}"/>
              </a:ext>
            </a:extLst>
          </p:cNvPr>
          <p:cNvSpPr>
            <a:spLocks noGrp="1"/>
          </p:cNvSpPr>
          <p:nvPr>
            <p:ph type="title"/>
          </p:nvPr>
        </p:nvSpPr>
        <p:spPr>
          <a:xfrm>
            <a:off x="838200" y="365126"/>
            <a:ext cx="10515600" cy="605836"/>
          </a:xfrm>
        </p:spPr>
        <p:txBody>
          <a:bodyPr>
            <a:normAutofit fontScale="90000"/>
          </a:bodyPr>
          <a:lstStyle/>
          <a:p>
            <a:r>
              <a:rPr lang="en-GB" sz="2200" b="1" dirty="0">
                <a:effectLst/>
              </a:rPr>
              <a:t>Liquid-Based Rapid Prototyping</a:t>
            </a:r>
            <a:br>
              <a:rPr lang="en-GB" sz="1200" dirty="0">
                <a:effectLst/>
              </a:rPr>
            </a:br>
            <a:endParaRPr lang="en-US" sz="3000" dirty="0"/>
          </a:p>
        </p:txBody>
      </p:sp>
      <p:sp>
        <p:nvSpPr>
          <p:cNvPr id="3" name="Content Placeholder 2">
            <a:extLst>
              <a:ext uri="{FF2B5EF4-FFF2-40B4-BE49-F238E27FC236}">
                <a16:creationId xmlns:a16="http://schemas.microsoft.com/office/drawing/2014/main" id="{74FD38BD-31E3-3AC7-0792-2382F71A1410}"/>
              </a:ext>
            </a:extLst>
          </p:cNvPr>
          <p:cNvSpPr>
            <a:spLocks noGrp="1"/>
          </p:cNvSpPr>
          <p:nvPr>
            <p:ph idx="1"/>
          </p:nvPr>
        </p:nvSpPr>
        <p:spPr>
          <a:xfrm>
            <a:off x="320511" y="970962"/>
            <a:ext cx="11033289" cy="5684362"/>
          </a:xfrm>
        </p:spPr>
        <p:txBody>
          <a:bodyPr>
            <a:noAutofit/>
          </a:bodyPr>
          <a:lstStyle/>
          <a:p>
            <a:pPr algn="just"/>
            <a:r>
              <a:rPr lang="en-GB" sz="1800" dirty="0">
                <a:effectLst/>
                <a:latin typeface="Times New Roman" panose="02020603050405020304" pitchFamily="18" charset="0"/>
                <a:cs typeface="Times New Roman" panose="02020603050405020304" pitchFamily="18" charset="0"/>
              </a:rPr>
              <a:t>Liquid-based RP systems have initial form of its material in liquid state.  Through a process commonly known as curing, the liquid is converted to the solid state.  The following RP systems fall into this category:</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3D Systems' Stereolithography Apparatus (SLA)</a:t>
            </a:r>
          </a:p>
          <a:p>
            <a:pPr algn="just">
              <a:buFont typeface="+mj-lt"/>
              <a:buAutoNum type="arabicPeriod"/>
            </a:pPr>
            <a:r>
              <a:rPr lang="en-GB" sz="1500" dirty="0" err="1">
                <a:effectLst/>
                <a:latin typeface="Times New Roman" panose="02020603050405020304" pitchFamily="18" charset="0"/>
                <a:cs typeface="Times New Roman" panose="02020603050405020304" pitchFamily="18" charset="0"/>
              </a:rPr>
              <a:t>Cubital's</a:t>
            </a:r>
            <a:r>
              <a:rPr lang="en-GB" sz="1500" dirty="0">
                <a:effectLst/>
                <a:latin typeface="Times New Roman" panose="02020603050405020304" pitchFamily="18" charset="0"/>
                <a:cs typeface="Times New Roman" panose="02020603050405020304" pitchFamily="18" charset="0"/>
              </a:rPr>
              <a:t> Solid Ground Curing (SGC)                </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Sony's Solid Creation System (SCS)</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CMET’s Solid Object Ultraviolet-laser Printer  (SOUP)</a:t>
            </a:r>
          </a:p>
          <a:p>
            <a:pPr algn="just">
              <a:buFont typeface="+mj-lt"/>
              <a:buAutoNum type="arabicPeriod"/>
            </a:pPr>
            <a:r>
              <a:rPr lang="en-GB" sz="1500" dirty="0" err="1">
                <a:effectLst/>
                <a:latin typeface="Times New Roman" panose="02020603050405020304" pitchFamily="18" charset="0"/>
                <a:cs typeface="Times New Roman" panose="02020603050405020304" pitchFamily="18" charset="0"/>
              </a:rPr>
              <a:t>Autostrade’s</a:t>
            </a:r>
            <a:r>
              <a:rPr lang="en-GB" sz="1500" dirty="0">
                <a:effectLst/>
                <a:latin typeface="Times New Roman" panose="02020603050405020304" pitchFamily="18" charset="0"/>
                <a:cs typeface="Times New Roman" panose="02020603050405020304" pitchFamily="18" charset="0"/>
              </a:rPr>
              <a:t> E-Darts</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Teijin Seiki’s </a:t>
            </a:r>
            <a:r>
              <a:rPr lang="en-GB" sz="1500" dirty="0" err="1">
                <a:effectLst/>
                <a:latin typeface="Times New Roman" panose="02020603050405020304" pitchFamily="18" charset="0"/>
                <a:cs typeface="Times New Roman" panose="02020603050405020304" pitchFamily="18" charset="0"/>
              </a:rPr>
              <a:t>Soliform</a:t>
            </a:r>
            <a:r>
              <a:rPr lang="en-GB" sz="1500" dirty="0">
                <a:effectLst/>
                <a:latin typeface="Times New Roman" panose="02020603050405020304" pitchFamily="18" charset="0"/>
                <a:cs typeface="Times New Roman" panose="02020603050405020304" pitchFamily="18" charset="0"/>
              </a:rPr>
              <a:t> System</a:t>
            </a:r>
          </a:p>
          <a:p>
            <a:pPr algn="just">
              <a:buFont typeface="+mj-lt"/>
              <a:buAutoNum type="arabicPeriod"/>
            </a:pPr>
            <a:r>
              <a:rPr lang="en-GB" sz="1500" dirty="0" err="1">
                <a:effectLst/>
                <a:latin typeface="Times New Roman" panose="02020603050405020304" pitchFamily="18" charset="0"/>
                <a:cs typeface="Times New Roman" panose="02020603050405020304" pitchFamily="18" charset="0"/>
              </a:rPr>
              <a:t>Meiko's</a:t>
            </a:r>
            <a:r>
              <a:rPr lang="en-GB" sz="1500" dirty="0">
                <a:effectLst/>
                <a:latin typeface="Times New Roman" panose="02020603050405020304" pitchFamily="18" charset="0"/>
                <a:cs typeface="Times New Roman" panose="02020603050405020304" pitchFamily="18" charset="0"/>
              </a:rPr>
              <a:t> Rapid Prototyping System for the </a:t>
            </a:r>
            <a:r>
              <a:rPr lang="en-GB" sz="1500" dirty="0" err="1">
                <a:effectLst/>
                <a:latin typeface="Times New Roman" panose="02020603050405020304" pitchFamily="18" charset="0"/>
                <a:cs typeface="Times New Roman" panose="02020603050405020304" pitchFamily="18" charset="0"/>
              </a:rPr>
              <a:t>Jewelry</a:t>
            </a:r>
            <a:r>
              <a:rPr lang="en-GB" sz="1500" dirty="0">
                <a:effectLst/>
                <a:latin typeface="Times New Roman" panose="02020603050405020304" pitchFamily="18" charset="0"/>
                <a:cs typeface="Times New Roman" panose="02020603050405020304" pitchFamily="18" charset="0"/>
              </a:rPr>
              <a:t> Industry</a:t>
            </a:r>
          </a:p>
          <a:p>
            <a:pPr algn="just">
              <a:buFont typeface="+mj-lt"/>
              <a:buAutoNum type="arabicPeriod"/>
            </a:pPr>
            <a:r>
              <a:rPr lang="en-GB" sz="1500" dirty="0" err="1">
                <a:effectLst/>
                <a:latin typeface="Times New Roman" panose="02020603050405020304" pitchFamily="18" charset="0"/>
                <a:cs typeface="Times New Roman" panose="02020603050405020304" pitchFamily="18" charset="0"/>
              </a:rPr>
              <a:t>Denken’s</a:t>
            </a:r>
            <a:r>
              <a:rPr lang="en-GB" sz="1500" dirty="0">
                <a:effectLst/>
                <a:latin typeface="Times New Roman" panose="02020603050405020304" pitchFamily="18" charset="0"/>
                <a:cs typeface="Times New Roman" panose="02020603050405020304" pitchFamily="18" charset="0"/>
              </a:rPr>
              <a:t> SLP</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Mitsui's COLAMM</a:t>
            </a:r>
          </a:p>
          <a:p>
            <a:pPr algn="just">
              <a:buFont typeface="+mj-lt"/>
              <a:buAutoNum type="arabicPeriod"/>
            </a:pPr>
            <a:r>
              <a:rPr lang="en-GB" sz="1500" dirty="0" err="1">
                <a:effectLst/>
                <a:latin typeface="Times New Roman" panose="02020603050405020304" pitchFamily="18" charset="0"/>
                <a:cs typeface="Times New Roman" panose="02020603050405020304" pitchFamily="18" charset="0"/>
              </a:rPr>
              <a:t>Fockele</a:t>
            </a:r>
            <a:r>
              <a:rPr lang="en-GB" sz="1500" dirty="0">
                <a:effectLst/>
                <a:latin typeface="Times New Roman" panose="02020603050405020304" pitchFamily="18" charset="0"/>
                <a:cs typeface="Times New Roman" panose="02020603050405020304" pitchFamily="18" charset="0"/>
              </a:rPr>
              <a:t> &amp; </a:t>
            </a:r>
            <a:r>
              <a:rPr lang="en-GB" sz="1500" dirty="0" err="1">
                <a:effectLst/>
                <a:latin typeface="Times New Roman" panose="02020603050405020304" pitchFamily="18" charset="0"/>
                <a:cs typeface="Times New Roman" panose="02020603050405020304" pitchFamily="18" charset="0"/>
              </a:rPr>
              <a:t>Schwarze’s</a:t>
            </a:r>
            <a:r>
              <a:rPr lang="en-GB" sz="1500" dirty="0">
                <a:effectLst/>
                <a:latin typeface="Times New Roman" panose="02020603050405020304" pitchFamily="18" charset="0"/>
                <a:cs typeface="Times New Roman" panose="02020603050405020304" pitchFamily="18" charset="0"/>
              </a:rPr>
              <a:t> LMS</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Light Sculpting</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Rapid Freeze</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Two Laser Beams</a:t>
            </a:r>
          </a:p>
          <a:p>
            <a:pPr algn="just">
              <a:buFont typeface="+mj-lt"/>
              <a:buAutoNum type="arabicPeriod"/>
            </a:pPr>
            <a:r>
              <a:rPr lang="en-GB" sz="1500" dirty="0">
                <a:effectLst/>
                <a:latin typeface="Times New Roman" panose="02020603050405020304" pitchFamily="18" charset="0"/>
                <a:cs typeface="Times New Roman" panose="02020603050405020304" pitchFamily="18" charset="0"/>
              </a:rPr>
              <a:t>Microfabrication</a:t>
            </a:r>
          </a:p>
          <a:p>
            <a:pPr algn="just">
              <a:buFont typeface="+mj-lt"/>
              <a:buAutoNum type="arabicPeriod"/>
            </a:pPr>
            <a:r>
              <a:rPr lang="en-GB"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Aaroflex</a:t>
            </a:r>
            <a:endParaRPr lang="en-GB" sz="1500" dirty="0">
              <a:latin typeface="Times New Roman" panose="02020603050405020304" pitchFamily="18" charset="0"/>
              <a:cs typeface="Times New Roman" panose="02020603050405020304" pitchFamily="18" charset="0"/>
            </a:endParaRPr>
          </a:p>
          <a:p>
            <a:pPr marL="0" indent="0" algn="just">
              <a:buNone/>
            </a:pPr>
            <a:endParaRPr lang="en-GB" sz="1800" dirty="0">
              <a:effectLst/>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60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DA3F-D3C5-618E-AEBB-A00AEF2D76B4}"/>
              </a:ext>
            </a:extLst>
          </p:cNvPr>
          <p:cNvSpPr>
            <a:spLocks noGrp="1"/>
          </p:cNvSpPr>
          <p:nvPr>
            <p:ph type="title"/>
          </p:nvPr>
        </p:nvSpPr>
        <p:spPr>
          <a:xfrm>
            <a:off x="838200" y="365125"/>
            <a:ext cx="10515600" cy="784945"/>
          </a:xfrm>
        </p:spPr>
        <p:txBody>
          <a:bodyPr>
            <a:normAutofit/>
          </a:bodyPr>
          <a:lstStyle/>
          <a:p>
            <a:r>
              <a:rPr lang="en-US" sz="2500" dirty="0"/>
              <a:t>Solid Based </a:t>
            </a:r>
          </a:p>
        </p:txBody>
      </p:sp>
      <p:sp>
        <p:nvSpPr>
          <p:cNvPr id="3" name="Content Placeholder 2">
            <a:extLst>
              <a:ext uri="{FF2B5EF4-FFF2-40B4-BE49-F238E27FC236}">
                <a16:creationId xmlns:a16="http://schemas.microsoft.com/office/drawing/2014/main" id="{A062C324-0116-C67C-D151-0A95463ACF6D}"/>
              </a:ext>
            </a:extLst>
          </p:cNvPr>
          <p:cNvSpPr>
            <a:spLocks noGrp="1"/>
          </p:cNvSpPr>
          <p:nvPr>
            <p:ph idx="1"/>
          </p:nvPr>
        </p:nvSpPr>
        <p:spPr>
          <a:xfrm>
            <a:off x="838200" y="1150070"/>
            <a:ext cx="10515600" cy="5026893"/>
          </a:xfrm>
        </p:spPr>
        <p:txBody>
          <a:bodyPr>
            <a:normAutofit/>
          </a:bodyPr>
          <a:lstStyle/>
          <a:p>
            <a:r>
              <a:rPr lang="en-US" sz="1400" dirty="0"/>
              <a:t>Solid-based RP systems are meant to encompass all forms of material in the solid state. In this context, the solid form can include the shape in the form of a wire, a roll, laminates and pellets.</a:t>
            </a:r>
          </a:p>
          <a:p>
            <a:endParaRPr lang="en-US" sz="1400" dirty="0"/>
          </a:p>
          <a:p>
            <a:pPr marL="342900" indent="-342900">
              <a:buFont typeface="+mj-lt"/>
              <a:buAutoNum type="arabicPeriod"/>
            </a:pPr>
            <a:r>
              <a:rPr lang="en-US" sz="1400" dirty="0"/>
              <a:t>Cubic Technologies’ Laminated Object Manufacturing (LOM) </a:t>
            </a:r>
          </a:p>
          <a:p>
            <a:pPr marL="342900" indent="-342900">
              <a:buFont typeface="+mj-lt"/>
              <a:buAutoNum type="arabicPeriod"/>
            </a:pPr>
            <a:r>
              <a:rPr lang="en-US" sz="1400" dirty="0"/>
              <a:t> Stratasys’ Fused Deposition Modeling (FDM) </a:t>
            </a:r>
          </a:p>
          <a:p>
            <a:pPr marL="342900" indent="-342900">
              <a:buFont typeface="+mj-lt"/>
              <a:buAutoNum type="arabicPeriod"/>
            </a:pPr>
            <a:r>
              <a:rPr lang="en-US" sz="1400" dirty="0"/>
              <a:t> Kira Corporation’s Paper Lamination Technology (PLT) </a:t>
            </a:r>
          </a:p>
          <a:p>
            <a:pPr marL="342900" indent="-342900">
              <a:buFont typeface="+mj-lt"/>
              <a:buAutoNum type="arabicPeriod"/>
            </a:pPr>
            <a:r>
              <a:rPr lang="en-US" sz="1400" dirty="0"/>
              <a:t>3D Systems’ Multi-Jet Modeling System (MJM) </a:t>
            </a:r>
          </a:p>
          <a:p>
            <a:pPr marL="342900" indent="-342900">
              <a:buFont typeface="+mj-lt"/>
              <a:buAutoNum type="arabicPeriod"/>
            </a:pPr>
            <a:r>
              <a:rPr lang="en-US" sz="1400" dirty="0"/>
              <a:t> </a:t>
            </a:r>
            <a:r>
              <a:rPr lang="en-US" sz="1400" dirty="0" err="1"/>
              <a:t>Solidscape’s</a:t>
            </a:r>
            <a:r>
              <a:rPr lang="en-US" sz="1400" dirty="0"/>
              <a:t> </a:t>
            </a:r>
            <a:r>
              <a:rPr lang="en-US" sz="1400" dirty="0" err="1"/>
              <a:t>ModelMaker</a:t>
            </a:r>
            <a:r>
              <a:rPr lang="en-US" sz="1400" dirty="0"/>
              <a:t> and </a:t>
            </a:r>
            <a:r>
              <a:rPr lang="en-US" sz="1400" dirty="0" err="1"/>
              <a:t>PatternMaster</a:t>
            </a:r>
            <a:r>
              <a:rPr lang="en-US" sz="1400" dirty="0"/>
              <a:t> </a:t>
            </a:r>
          </a:p>
          <a:p>
            <a:pPr marL="342900" indent="-342900">
              <a:buFont typeface="+mj-lt"/>
              <a:buAutoNum type="arabicPeriod"/>
            </a:pPr>
            <a:r>
              <a:rPr lang="en-US" sz="1400" dirty="0"/>
              <a:t>Beijing </a:t>
            </a:r>
            <a:r>
              <a:rPr lang="en-US" sz="1400" dirty="0" err="1"/>
              <a:t>Yinhua’s</a:t>
            </a:r>
            <a:r>
              <a:rPr lang="en-US" sz="1400" dirty="0"/>
              <a:t> Slicing Solid Manufacturing (SSM), Melted Extrusion Modeling (MEM) and Multi-Functional RPM Systems (M-RPM)</a:t>
            </a:r>
          </a:p>
          <a:p>
            <a:pPr marL="342900" indent="-342900">
              <a:buFont typeface="+mj-lt"/>
              <a:buAutoNum type="arabicPeriod"/>
            </a:pPr>
            <a:r>
              <a:rPr lang="en-US" sz="1400" dirty="0"/>
              <a:t>CAM-LEM’s CL 100 </a:t>
            </a:r>
          </a:p>
          <a:p>
            <a:pPr marL="342900" indent="-342900">
              <a:buFont typeface="+mj-lt"/>
              <a:buAutoNum type="arabicPeriod"/>
            </a:pPr>
            <a:r>
              <a:rPr lang="en-US" sz="1400" dirty="0" err="1"/>
              <a:t>Ennex</a:t>
            </a:r>
            <a:r>
              <a:rPr lang="en-US" sz="1400" dirty="0"/>
              <a:t> Corporation’s Offset </a:t>
            </a:r>
            <a:r>
              <a:rPr lang="en-US" sz="1400" dirty="0" err="1"/>
              <a:t>Fabbers</a:t>
            </a:r>
            <a:endParaRPr lang="en-US" sz="2000" dirty="0"/>
          </a:p>
        </p:txBody>
      </p:sp>
    </p:spTree>
    <p:extLst>
      <p:ext uri="{BB962C8B-B14F-4D97-AF65-F5344CB8AC3E}">
        <p14:creationId xmlns:p14="http://schemas.microsoft.com/office/powerpoint/2010/main" val="83075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221D-5E46-CE9F-A2FA-3DD47FF37E4C}"/>
              </a:ext>
            </a:extLst>
          </p:cNvPr>
          <p:cNvSpPr>
            <a:spLocks noGrp="1"/>
          </p:cNvSpPr>
          <p:nvPr>
            <p:ph type="title"/>
          </p:nvPr>
        </p:nvSpPr>
        <p:spPr>
          <a:xfrm>
            <a:off x="838200" y="365125"/>
            <a:ext cx="10515600" cy="671823"/>
          </a:xfrm>
        </p:spPr>
        <p:txBody>
          <a:bodyPr>
            <a:normAutofit fontScale="90000"/>
          </a:bodyPr>
          <a:lstStyle/>
          <a:p>
            <a:r>
              <a:rPr lang="en-US" dirty="0"/>
              <a:t>Powder Based </a:t>
            </a:r>
          </a:p>
        </p:txBody>
      </p:sp>
      <p:sp>
        <p:nvSpPr>
          <p:cNvPr id="3" name="Content Placeholder 2">
            <a:extLst>
              <a:ext uri="{FF2B5EF4-FFF2-40B4-BE49-F238E27FC236}">
                <a16:creationId xmlns:a16="http://schemas.microsoft.com/office/drawing/2014/main" id="{40B72709-5881-4E6A-C484-5125C0DADBE0}"/>
              </a:ext>
            </a:extLst>
          </p:cNvPr>
          <p:cNvSpPr>
            <a:spLocks noGrp="1"/>
          </p:cNvSpPr>
          <p:nvPr>
            <p:ph idx="1"/>
          </p:nvPr>
        </p:nvSpPr>
        <p:spPr>
          <a:xfrm>
            <a:off x="838200" y="1036948"/>
            <a:ext cx="10515600" cy="5140015"/>
          </a:xfrm>
        </p:spPr>
        <p:txBody>
          <a:bodyPr>
            <a:normAutofit/>
          </a:bodyPr>
          <a:lstStyle/>
          <a:p>
            <a:r>
              <a:rPr lang="en-US" sz="1400" dirty="0"/>
              <a:t>Powder is by-and-large in the solid state. However, it is intentionally created as a category outside the solid-based RP systems to mean powder in grain-like form</a:t>
            </a:r>
          </a:p>
          <a:p>
            <a:pPr marL="342900" indent="-342900">
              <a:buFont typeface="+mj-lt"/>
              <a:buAutoNum type="arabicPeriod"/>
            </a:pPr>
            <a:r>
              <a:rPr lang="en-US" sz="1400" dirty="0"/>
              <a:t>3D </a:t>
            </a:r>
            <a:r>
              <a:rPr lang="en-US" sz="1400" dirty="0" err="1"/>
              <a:t>Systems’s</a:t>
            </a:r>
            <a:r>
              <a:rPr lang="en-US" sz="1400" dirty="0"/>
              <a:t> Selective Laser Sintering (SLS) </a:t>
            </a:r>
          </a:p>
          <a:p>
            <a:pPr marL="342900" indent="-342900">
              <a:buFont typeface="+mj-lt"/>
              <a:buAutoNum type="arabicPeriod"/>
            </a:pPr>
            <a:r>
              <a:rPr lang="en-US" sz="1400" dirty="0"/>
              <a:t> EOS’s EOSINT Systems </a:t>
            </a:r>
          </a:p>
          <a:p>
            <a:pPr marL="342900" indent="-342900">
              <a:buFont typeface="+mj-lt"/>
              <a:buAutoNum type="arabicPeriod"/>
            </a:pPr>
            <a:r>
              <a:rPr lang="en-US" sz="1400" dirty="0"/>
              <a:t> Z Corporation’s Three-Dimensional Printing (3DP) </a:t>
            </a:r>
          </a:p>
          <a:p>
            <a:pPr marL="342900" indent="-342900">
              <a:buFont typeface="+mj-lt"/>
              <a:buAutoNum type="arabicPeriod"/>
            </a:pPr>
            <a:r>
              <a:rPr lang="en-US" sz="1400" dirty="0" err="1"/>
              <a:t>Optomec’s</a:t>
            </a:r>
            <a:r>
              <a:rPr lang="en-US" sz="1400" dirty="0"/>
              <a:t> Laser Engineered Net Shaping (LENS) </a:t>
            </a:r>
          </a:p>
          <a:p>
            <a:pPr marL="342900" indent="-342900">
              <a:buFont typeface="+mj-lt"/>
              <a:buAutoNum type="arabicPeriod"/>
            </a:pPr>
            <a:r>
              <a:rPr lang="en-US" sz="1400" dirty="0" err="1"/>
              <a:t>Soligen’s</a:t>
            </a:r>
            <a:r>
              <a:rPr lang="en-US" sz="1400" dirty="0"/>
              <a:t> Direct Shell Production Casting (DSPC) </a:t>
            </a:r>
          </a:p>
          <a:p>
            <a:pPr marL="342900" indent="-342900">
              <a:buFont typeface="+mj-lt"/>
              <a:buAutoNum type="arabicPeriod"/>
            </a:pPr>
            <a:r>
              <a:rPr lang="en-US" sz="1400" dirty="0"/>
              <a:t> Fraunhofer’s Multiphase Jet Solidification (MJS) </a:t>
            </a:r>
          </a:p>
          <a:p>
            <a:pPr marL="342900" indent="-342900">
              <a:buFont typeface="+mj-lt"/>
              <a:buAutoNum type="arabicPeriod"/>
            </a:pPr>
            <a:r>
              <a:rPr lang="en-US" sz="1400" dirty="0" err="1"/>
              <a:t>Acram’s</a:t>
            </a:r>
            <a:r>
              <a:rPr lang="en-US" sz="1400" dirty="0"/>
              <a:t> Electron Beam Melting (EBM) </a:t>
            </a:r>
          </a:p>
          <a:p>
            <a:pPr marL="342900" indent="-342900">
              <a:buFont typeface="+mj-lt"/>
              <a:buAutoNum type="arabicPeriod"/>
            </a:pPr>
            <a:r>
              <a:rPr lang="en-US" sz="1400" dirty="0" err="1"/>
              <a:t>Aeromet</a:t>
            </a:r>
            <a:r>
              <a:rPr lang="en-US" sz="1400" dirty="0"/>
              <a:t> Corporation’s </a:t>
            </a:r>
            <a:r>
              <a:rPr lang="en-US" sz="1400" dirty="0" err="1"/>
              <a:t>Lasform</a:t>
            </a:r>
            <a:r>
              <a:rPr lang="en-US" sz="1400" dirty="0"/>
              <a:t> Technology </a:t>
            </a:r>
          </a:p>
          <a:p>
            <a:pPr marL="342900" indent="-342900">
              <a:buFont typeface="+mj-lt"/>
              <a:buAutoNum type="arabicPeriod"/>
            </a:pPr>
            <a:r>
              <a:rPr lang="en-US" sz="1400" dirty="0"/>
              <a:t> Precision Optical Manufacturing’s Direct Metal Deposition (DMDTM) </a:t>
            </a:r>
          </a:p>
          <a:p>
            <a:pPr marL="342900" indent="-342900">
              <a:buFont typeface="+mj-lt"/>
              <a:buAutoNum type="arabicPeriod"/>
            </a:pPr>
            <a:r>
              <a:rPr lang="en-US" sz="1400" dirty="0"/>
              <a:t>Generis’ RP Systems (GS) </a:t>
            </a:r>
          </a:p>
          <a:p>
            <a:pPr marL="342900" indent="-342900">
              <a:buFont typeface="+mj-lt"/>
              <a:buAutoNum type="arabicPeriod"/>
            </a:pPr>
            <a:r>
              <a:rPr lang="en-US" sz="1400" dirty="0" err="1"/>
              <a:t>Therics</a:t>
            </a:r>
            <a:r>
              <a:rPr lang="en-US" sz="1400" dirty="0"/>
              <a:t> Inc.’s </a:t>
            </a:r>
            <a:r>
              <a:rPr lang="en-US" sz="1400" dirty="0" err="1"/>
              <a:t>Theriform</a:t>
            </a:r>
            <a:r>
              <a:rPr lang="en-US" sz="1400" dirty="0"/>
              <a:t> Technology </a:t>
            </a:r>
          </a:p>
          <a:p>
            <a:pPr marL="342900" indent="-342900">
              <a:buFont typeface="+mj-lt"/>
              <a:buAutoNum type="arabicPeriod"/>
            </a:pPr>
            <a:r>
              <a:rPr lang="en-US" sz="1400" dirty="0"/>
              <a:t>Extrude Hone’s </a:t>
            </a:r>
            <a:r>
              <a:rPr lang="en-US" sz="1400" dirty="0" err="1"/>
              <a:t>Prometal</a:t>
            </a:r>
            <a:r>
              <a:rPr lang="en-US" sz="1400" dirty="0"/>
              <a:t> TM 3D Printing Process</a:t>
            </a:r>
            <a:endParaRPr lang="en-US" sz="2000" dirty="0"/>
          </a:p>
        </p:txBody>
      </p:sp>
    </p:spTree>
    <p:extLst>
      <p:ext uri="{BB962C8B-B14F-4D97-AF65-F5344CB8AC3E}">
        <p14:creationId xmlns:p14="http://schemas.microsoft.com/office/powerpoint/2010/main" val="79487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221D-5E46-CE9F-A2FA-3DD47FF37E4C}"/>
              </a:ext>
            </a:extLst>
          </p:cNvPr>
          <p:cNvSpPr>
            <a:spLocks noGrp="1"/>
          </p:cNvSpPr>
          <p:nvPr>
            <p:ph type="title"/>
          </p:nvPr>
        </p:nvSpPr>
        <p:spPr>
          <a:xfrm>
            <a:off x="838200" y="365125"/>
            <a:ext cx="10515600" cy="671823"/>
          </a:xfrm>
        </p:spPr>
        <p:txBody>
          <a:bodyPr>
            <a:normAutofit fontScale="90000"/>
          </a:bodyPr>
          <a:lstStyle/>
          <a:p>
            <a:r>
              <a:rPr lang="en-US" dirty="0"/>
              <a:t>Fundamental  Fabrication Processes</a:t>
            </a:r>
          </a:p>
        </p:txBody>
      </p:sp>
      <p:pic>
        <p:nvPicPr>
          <p:cNvPr id="4" name="Picture 3">
            <a:extLst>
              <a:ext uri="{FF2B5EF4-FFF2-40B4-BE49-F238E27FC236}">
                <a16:creationId xmlns:a16="http://schemas.microsoft.com/office/drawing/2014/main" id="{12856A58-B018-438A-9825-E3C9D8FB3AE1}"/>
              </a:ext>
            </a:extLst>
          </p:cNvPr>
          <p:cNvPicPr>
            <a:picLocks noChangeAspect="1"/>
          </p:cNvPicPr>
          <p:nvPr/>
        </p:nvPicPr>
        <p:blipFill>
          <a:blip r:embed="rId2"/>
          <a:stretch>
            <a:fillRect/>
          </a:stretch>
        </p:blipFill>
        <p:spPr>
          <a:xfrm>
            <a:off x="1550537" y="2341497"/>
            <a:ext cx="9090925" cy="3928674"/>
          </a:xfrm>
          <a:prstGeom prst="rect">
            <a:avLst/>
          </a:prstGeom>
        </p:spPr>
      </p:pic>
    </p:spTree>
    <p:extLst>
      <p:ext uri="{BB962C8B-B14F-4D97-AF65-F5344CB8AC3E}">
        <p14:creationId xmlns:p14="http://schemas.microsoft.com/office/powerpoint/2010/main" val="259983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D1E5-20F6-D87B-A9D5-91D5C07800CE}"/>
              </a:ext>
            </a:extLst>
          </p:cNvPr>
          <p:cNvSpPr>
            <a:spLocks noGrp="1"/>
          </p:cNvSpPr>
          <p:nvPr>
            <p:ph type="title"/>
          </p:nvPr>
        </p:nvSpPr>
        <p:spPr>
          <a:xfrm>
            <a:off x="838200" y="365125"/>
            <a:ext cx="10515600" cy="502141"/>
          </a:xfrm>
        </p:spPr>
        <p:txBody>
          <a:bodyPr>
            <a:normAutofit fontScale="90000"/>
          </a:bodyPr>
          <a:lstStyle/>
          <a:p>
            <a:r>
              <a:rPr lang="en-US" sz="3800" dirty="0"/>
              <a:t>Process Chain </a:t>
            </a:r>
          </a:p>
        </p:txBody>
      </p:sp>
      <p:pic>
        <p:nvPicPr>
          <p:cNvPr id="5" name="Content Placeholder 4">
            <a:extLst>
              <a:ext uri="{FF2B5EF4-FFF2-40B4-BE49-F238E27FC236}">
                <a16:creationId xmlns:a16="http://schemas.microsoft.com/office/drawing/2014/main" id="{32116310-5C59-FE64-F762-7A0A90F062FA}"/>
              </a:ext>
            </a:extLst>
          </p:cNvPr>
          <p:cNvPicPr>
            <a:picLocks noGrp="1" noChangeAspect="1"/>
          </p:cNvPicPr>
          <p:nvPr>
            <p:ph idx="1"/>
          </p:nvPr>
        </p:nvPicPr>
        <p:blipFill>
          <a:blip r:embed="rId2"/>
          <a:stretch>
            <a:fillRect/>
          </a:stretch>
        </p:blipFill>
        <p:spPr>
          <a:xfrm>
            <a:off x="86101" y="2243029"/>
            <a:ext cx="7688187" cy="4436461"/>
          </a:xfrm>
        </p:spPr>
      </p:pic>
      <p:sp>
        <p:nvSpPr>
          <p:cNvPr id="4" name="TextBox 3">
            <a:extLst>
              <a:ext uri="{FF2B5EF4-FFF2-40B4-BE49-F238E27FC236}">
                <a16:creationId xmlns:a16="http://schemas.microsoft.com/office/drawing/2014/main" id="{F394747A-0771-4F5A-B842-E7EDD0D9A469}"/>
              </a:ext>
            </a:extLst>
          </p:cNvPr>
          <p:cNvSpPr txBox="1"/>
          <p:nvPr/>
        </p:nvSpPr>
        <p:spPr>
          <a:xfrm>
            <a:off x="7735070" y="2379306"/>
            <a:ext cx="4794830" cy="3431709"/>
          </a:xfrm>
          <a:prstGeom prst="rect">
            <a:avLst/>
          </a:prstGeom>
          <a:noFill/>
        </p:spPr>
        <p:txBody>
          <a:bodyPr wrap="square" rtlCol="0">
            <a:spAutoFit/>
          </a:bodyPr>
          <a:lstStyle/>
          <a:p>
            <a:pPr algn="ctr"/>
            <a:r>
              <a:rPr lang="en-IN" sz="2200" b="1" dirty="0"/>
              <a:t>5 steps of process chain:</a:t>
            </a:r>
          </a:p>
          <a:p>
            <a:pPr marL="342900" indent="-342900">
              <a:buFont typeface="+mj-lt"/>
              <a:buAutoNum type="arabicPeriod"/>
            </a:pPr>
            <a:r>
              <a:rPr lang="en-IN" dirty="0"/>
              <a:t>3D </a:t>
            </a:r>
            <a:r>
              <a:rPr lang="en-US" dirty="0"/>
              <a:t>modeling, </a:t>
            </a:r>
          </a:p>
          <a:p>
            <a:pPr marL="342900" indent="-342900">
              <a:buFont typeface="+mj-lt"/>
              <a:buAutoNum type="arabicPeriod"/>
            </a:pPr>
            <a:r>
              <a:rPr lang="en-US" dirty="0"/>
              <a:t>data conversion and transmission,</a:t>
            </a:r>
          </a:p>
          <a:p>
            <a:pPr marL="342900" indent="-342900">
              <a:buFont typeface="+mj-lt"/>
              <a:buAutoNum type="arabicPeriod"/>
            </a:pPr>
            <a:r>
              <a:rPr lang="en-US" dirty="0"/>
              <a:t>checking and preparing,</a:t>
            </a:r>
          </a:p>
          <a:p>
            <a:pPr marL="342900" indent="-342900">
              <a:buFont typeface="+mj-lt"/>
              <a:buAutoNum type="arabicPeriod"/>
            </a:pPr>
            <a:r>
              <a:rPr lang="en-IN" dirty="0"/>
              <a:t>Building</a:t>
            </a:r>
          </a:p>
          <a:p>
            <a:pPr marL="342900" indent="-342900">
              <a:buFont typeface="+mj-lt"/>
              <a:buAutoNum type="arabicPeriod"/>
            </a:pPr>
            <a:r>
              <a:rPr lang="en-IN" dirty="0"/>
              <a:t> and postprocessing.</a:t>
            </a:r>
          </a:p>
          <a:p>
            <a:pPr marL="342900" indent="-342900">
              <a:buFont typeface="+mj-lt"/>
              <a:buAutoNum type="arabicPeriod"/>
            </a:pPr>
            <a:endParaRPr lang="en-IN" sz="1500" dirty="0"/>
          </a:p>
          <a:p>
            <a:pPr algn="just"/>
            <a:r>
              <a:rPr lang="it-IT" sz="1500" b="1" dirty="0"/>
              <a:t>Data transmission via agreed data formats</a:t>
            </a:r>
          </a:p>
          <a:p>
            <a:pPr algn="just"/>
            <a:r>
              <a:rPr lang="en-US" sz="1500" b="1" dirty="0"/>
              <a:t>such as STL or IGES may be carried out through</a:t>
            </a:r>
          </a:p>
          <a:p>
            <a:pPr marL="171450" indent="-171450">
              <a:buFont typeface="Arial" panose="020B0604020202020204" pitchFamily="34" charset="0"/>
              <a:buChar char="•"/>
            </a:pPr>
            <a:r>
              <a:rPr lang="en-US" sz="1500" dirty="0"/>
              <a:t>a diskette, </a:t>
            </a:r>
          </a:p>
          <a:p>
            <a:pPr marL="171450" indent="-171450">
              <a:buFont typeface="Arial" panose="020B0604020202020204" pitchFamily="34" charset="0"/>
              <a:buChar char="•"/>
            </a:pPr>
            <a:r>
              <a:rPr lang="en-US" sz="1500" dirty="0"/>
              <a:t>email</a:t>
            </a:r>
          </a:p>
          <a:p>
            <a:pPr marL="171450" indent="-171450">
              <a:buFont typeface="Arial" panose="020B0604020202020204" pitchFamily="34" charset="0"/>
              <a:buChar char="•"/>
            </a:pPr>
            <a:r>
              <a:rPr lang="en-US" sz="1500" dirty="0"/>
              <a:t>(electronic mail) </a:t>
            </a:r>
          </a:p>
          <a:p>
            <a:pPr marL="171450" indent="-171450">
              <a:buFont typeface="Arial" panose="020B0604020202020204" pitchFamily="34" charset="0"/>
              <a:buChar char="•"/>
            </a:pPr>
            <a:r>
              <a:rPr lang="en-US" sz="1500" dirty="0"/>
              <a:t>or LAN (local area network).</a:t>
            </a:r>
            <a:endParaRPr lang="en-IN" sz="1500" dirty="0"/>
          </a:p>
        </p:txBody>
      </p:sp>
      <p:pic>
        <p:nvPicPr>
          <p:cNvPr id="3" name="Picture 2">
            <a:extLst>
              <a:ext uri="{FF2B5EF4-FFF2-40B4-BE49-F238E27FC236}">
                <a16:creationId xmlns:a16="http://schemas.microsoft.com/office/drawing/2014/main" id="{CB93E08C-AF11-4803-9A7D-B66D484D2F5A}"/>
              </a:ext>
            </a:extLst>
          </p:cNvPr>
          <p:cNvPicPr>
            <a:picLocks noChangeAspect="1"/>
          </p:cNvPicPr>
          <p:nvPr/>
        </p:nvPicPr>
        <p:blipFill>
          <a:blip r:embed="rId3"/>
          <a:stretch>
            <a:fillRect/>
          </a:stretch>
        </p:blipFill>
        <p:spPr>
          <a:xfrm>
            <a:off x="7643660" y="130916"/>
            <a:ext cx="4331611" cy="1832138"/>
          </a:xfrm>
          <a:prstGeom prst="rect">
            <a:avLst/>
          </a:prstGeom>
        </p:spPr>
      </p:pic>
    </p:spTree>
    <p:extLst>
      <p:ext uri="{BB962C8B-B14F-4D97-AF65-F5344CB8AC3E}">
        <p14:creationId xmlns:p14="http://schemas.microsoft.com/office/powerpoint/2010/main" val="248833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C1B8-A40A-414A-3D03-0EBF9FC8D2CF}"/>
              </a:ext>
            </a:extLst>
          </p:cNvPr>
          <p:cNvSpPr>
            <a:spLocks noGrp="1"/>
          </p:cNvSpPr>
          <p:nvPr>
            <p:ph type="title"/>
          </p:nvPr>
        </p:nvSpPr>
        <p:spPr>
          <a:xfrm>
            <a:off x="838200" y="544235"/>
            <a:ext cx="10370270" cy="775518"/>
          </a:xfrm>
        </p:spPr>
        <p:txBody>
          <a:bodyPr>
            <a:normAutofit fontScale="90000"/>
          </a:bodyPr>
          <a:lstStyle/>
          <a:p>
            <a:br>
              <a:rPr lang="en-US" sz="3300" dirty="0"/>
            </a:br>
            <a:r>
              <a:rPr lang="en-US" sz="3300" dirty="0"/>
              <a:t>Stereolithography (STL)-process, principle, CAD for RPT</a:t>
            </a:r>
            <a:br>
              <a:rPr lang="en-US" sz="4400" dirty="0"/>
            </a:br>
            <a:endParaRPr lang="en-US" dirty="0"/>
          </a:p>
        </p:txBody>
      </p:sp>
      <p:sp>
        <p:nvSpPr>
          <p:cNvPr id="3" name="Content Placeholder 2">
            <a:extLst>
              <a:ext uri="{FF2B5EF4-FFF2-40B4-BE49-F238E27FC236}">
                <a16:creationId xmlns:a16="http://schemas.microsoft.com/office/drawing/2014/main" id="{BC06A76C-4EF5-A624-FB4D-44C550882C64}"/>
              </a:ext>
            </a:extLst>
          </p:cNvPr>
          <p:cNvSpPr>
            <a:spLocks noGrp="1"/>
          </p:cNvSpPr>
          <p:nvPr>
            <p:ph idx="1"/>
          </p:nvPr>
        </p:nvSpPr>
        <p:spPr/>
        <p:txBody>
          <a:bodyPr>
            <a:normAutofit/>
          </a:bodyPr>
          <a:lstStyle/>
          <a:p>
            <a:r>
              <a:rPr lang="en-US" sz="2000" dirty="0"/>
              <a:t>The SLA process is based fundamentally on the following principles</a:t>
            </a:r>
          </a:p>
          <a:p>
            <a:endParaRPr lang="en-US" sz="1400" dirty="0"/>
          </a:p>
          <a:p>
            <a:pPr marL="0" indent="0">
              <a:buNone/>
            </a:pPr>
            <a:endParaRPr lang="en-US" sz="1400" dirty="0"/>
          </a:p>
          <a:p>
            <a:pPr marL="342900" indent="-342900">
              <a:buFont typeface="+mj-lt"/>
              <a:buAutoNum type="arabicPeriod"/>
            </a:pPr>
            <a:r>
              <a:rPr lang="en-US" sz="1400" dirty="0"/>
              <a:t>Parts are built from a photo-curable liquid resin </a:t>
            </a:r>
            <a:r>
              <a:rPr lang="en-US" sz="1400" i="1" dirty="0"/>
              <a:t>(It often starts as a liquid and cures into a solid form when exposed to light) </a:t>
            </a:r>
            <a:r>
              <a:rPr lang="en-US" sz="1400" dirty="0"/>
              <a:t>that cures when exposed to a laser beam which scans across the surface of the resin. </a:t>
            </a:r>
          </a:p>
          <a:p>
            <a:pPr marL="342900" indent="-342900">
              <a:buFont typeface="+mj-lt"/>
              <a:buAutoNum type="arabicPeriod"/>
            </a:pPr>
            <a:r>
              <a:rPr lang="en-US" sz="1400" dirty="0"/>
              <a:t>The building is done layer by layer, each layer being scanned by the optical scanning system and controlled by an elevation mechanism which lowers at the completion of each layer</a:t>
            </a:r>
            <a:endParaRPr lang="en-US" sz="2000" dirty="0"/>
          </a:p>
        </p:txBody>
      </p:sp>
    </p:spTree>
    <p:extLst>
      <p:ext uri="{BB962C8B-B14F-4D97-AF65-F5344CB8AC3E}">
        <p14:creationId xmlns:p14="http://schemas.microsoft.com/office/powerpoint/2010/main" val="19898196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609</TotalTime>
  <Words>516</Words>
  <Application>Microsoft Office PowerPoint</Application>
  <PresentationFormat>Widescreen</PresentationFormat>
  <Paragraphs>89</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2</vt:lpstr>
      <vt:lpstr>Quotable</vt:lpstr>
      <vt:lpstr>                          Unit -6 </vt:lpstr>
      <vt:lpstr>Content </vt:lpstr>
      <vt:lpstr>Classification of RPT systems </vt:lpstr>
      <vt:lpstr>Liquid-Based Rapid Prototyping </vt:lpstr>
      <vt:lpstr>Solid Based </vt:lpstr>
      <vt:lpstr>Powder Based </vt:lpstr>
      <vt:lpstr>Fundamental  Fabrication Processes</vt:lpstr>
      <vt:lpstr>Process Chain </vt:lpstr>
      <vt:lpstr> Stereolithography (STL)-process, principle, CAD for RPT </vt:lpstr>
      <vt:lpstr>Terms </vt:lpstr>
      <vt:lpstr>Process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dc:title>
  <dc:creator>miky D</dc:creator>
  <cp:lastModifiedBy>User</cp:lastModifiedBy>
  <cp:revision>29</cp:revision>
  <dcterms:created xsi:type="dcterms:W3CDTF">2023-04-20T05:31:24Z</dcterms:created>
  <dcterms:modified xsi:type="dcterms:W3CDTF">2023-05-08T06:09:49Z</dcterms:modified>
</cp:coreProperties>
</file>